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5" r:id="rId10"/>
    <p:sldId id="266" r:id="rId11"/>
    <p:sldId id="261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488832" cy="2736304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Специфика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работы учителя-дефектолога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Лекотеки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725144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учитель-дефектолог </a:t>
            </a:r>
            <a:r>
              <a:rPr lang="ru-RU" sz="1400" i="1" dirty="0" smtClean="0"/>
              <a:t>МБДОУ </a:t>
            </a:r>
            <a:r>
              <a:rPr lang="ru-RU" sz="1400" i="1" dirty="0"/>
              <a:t>«Детский сад № 12 комбинированного вида»</a:t>
            </a:r>
            <a:endParaRPr lang="ru-RU" sz="1400" dirty="0"/>
          </a:p>
          <a:p>
            <a:r>
              <a:rPr lang="ru-RU" sz="1400" i="1" dirty="0"/>
              <a:t>Ново-Савиновского района, г. </a:t>
            </a:r>
            <a:r>
              <a:rPr lang="ru-RU" sz="1400" i="1" dirty="0" smtClean="0"/>
              <a:t>Казань</a:t>
            </a:r>
          </a:p>
          <a:p>
            <a:r>
              <a:rPr lang="ru-RU" sz="1400" i="1" dirty="0" err="1" smtClean="0"/>
              <a:t>Турусова</a:t>
            </a:r>
            <a:r>
              <a:rPr lang="ru-RU" sz="1400" i="1" dirty="0" smtClean="0"/>
              <a:t> В.В.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0859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06084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Занятия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носят наглядный характер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проводятся в игровой (доступной) ребенку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т.д.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1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4704"/>
            <a:ext cx="7200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Инновационный подход или нетрадиционные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методы и приемы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учителя-дефектолога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етод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сенсорной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интеграции;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азальной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стимуляции;</a:t>
            </a:r>
          </a:p>
          <a:p>
            <a:pPr algn="just">
              <a:lnSpc>
                <a:spcPct val="15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терапия.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5486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сенсорной интеграции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1196752"/>
            <a:ext cx="8424936" cy="5117928"/>
            <a:chOff x="323528" y="1196752"/>
            <a:chExt cx="8424936" cy="5117928"/>
          </a:xfrm>
        </p:grpSpPr>
        <p:pic>
          <p:nvPicPr>
            <p:cNvPr id="1026" name="Picture 2" descr="Картинки по запросу сенсорная интеграция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1196752"/>
              <a:ext cx="2376264" cy="1944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 descr="JAyQZG4ZEs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196752"/>
              <a:ext cx="3744416" cy="5088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 descr="кинет песок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7944" y="1196752"/>
              <a:ext cx="2304256" cy="1944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 descr="полисенсорная среда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944" y="3140968"/>
              <a:ext cx="4680520" cy="3173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Базальной стимуляции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https://pp.userapi.com/c638620/v638620567/3221d/-GIVplmRbCQ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55575" y="908721"/>
            <a:ext cx="7200801" cy="5760639"/>
            <a:chOff x="755575" y="908721"/>
            <a:chExt cx="7200801" cy="5760639"/>
          </a:xfrm>
        </p:grpSpPr>
        <p:pic>
          <p:nvPicPr>
            <p:cNvPr id="2050" name="Picture 2" descr="https://pp.userapi.com/c837736/v837736642/289c3/np0DjgaVnFo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30000"/>
            </a:blip>
            <a:srcRect l="31659" t="18539" r="17084"/>
            <a:stretch>
              <a:fillRect/>
            </a:stretch>
          </p:blipFill>
          <p:spPr bwMode="auto">
            <a:xfrm>
              <a:off x="4644008" y="908721"/>
              <a:ext cx="3312368" cy="29523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 descr="сенс комната.jpg"/>
            <p:cNvPicPr>
              <a:picLocks noChangeAspect="1"/>
            </p:cNvPicPr>
            <p:nvPr/>
          </p:nvPicPr>
          <p:blipFill>
            <a:blip r:embed="rId3" cstate="print">
              <a:lum bright="10000" contrast="30000"/>
            </a:blip>
            <a:srcRect l="14401" t="31874"/>
            <a:stretch>
              <a:fillRect/>
            </a:stretch>
          </p:blipFill>
          <p:spPr>
            <a:xfrm>
              <a:off x="2915816" y="3861048"/>
              <a:ext cx="3240360" cy="2808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4" name="Picture 6" descr="https://pp.userapi.com/c638620/v638620567/3221d/-GIVplmRbCQ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30000"/>
            </a:blip>
            <a:srcRect/>
            <a:stretch>
              <a:fillRect/>
            </a:stretch>
          </p:blipFill>
          <p:spPr bwMode="auto">
            <a:xfrm rot="16200000">
              <a:off x="1247630" y="416666"/>
              <a:ext cx="2952328" cy="39364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терапия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87623" y="1052736"/>
            <a:ext cx="6480721" cy="5616624"/>
            <a:chOff x="1187623" y="1052736"/>
            <a:chExt cx="6480721" cy="5616624"/>
          </a:xfrm>
        </p:grpSpPr>
        <p:pic>
          <p:nvPicPr>
            <p:cNvPr id="26628" name="Picture 4" descr="Картинки по запросу су джок шарик"/>
            <p:cNvPicPr>
              <a:picLocks noChangeAspect="1" noChangeArrowheads="1"/>
            </p:cNvPicPr>
            <p:nvPr/>
          </p:nvPicPr>
          <p:blipFill>
            <a:blip r:embed="rId2" cstate="print"/>
            <a:srcRect t="8108" b="10811"/>
            <a:stretch>
              <a:fillRect/>
            </a:stretch>
          </p:blipFill>
          <p:spPr bwMode="auto">
            <a:xfrm>
              <a:off x="4427983" y="1052736"/>
              <a:ext cx="3219181" cy="2736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629" name="Picture 5" descr="F:\Атлант\фото атлант\20151016_092638.jpg"/>
            <p:cNvPicPr>
              <a:picLocks noChangeAspect="1" noChangeArrowheads="1"/>
            </p:cNvPicPr>
            <p:nvPr/>
          </p:nvPicPr>
          <p:blipFill>
            <a:blip r:embed="rId3" cstate="print"/>
            <a:srcRect l="63387" t="24150" b="22301"/>
            <a:stretch>
              <a:fillRect/>
            </a:stretch>
          </p:blipFill>
          <p:spPr bwMode="auto">
            <a:xfrm rot="5400000">
              <a:off x="1418260" y="822102"/>
              <a:ext cx="2736303" cy="31975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626" name="Picture 2" descr="Картинки по запросу су джок шари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3861048"/>
              <a:ext cx="3168352" cy="2736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630" name="Picture 6" descr="F:\Атлант\фото атлант\20151016_092749.jpg"/>
            <p:cNvPicPr>
              <a:picLocks noChangeAspect="1" noChangeArrowheads="1"/>
            </p:cNvPicPr>
            <p:nvPr/>
          </p:nvPicPr>
          <p:blipFill>
            <a:blip r:embed="rId5" cstate="print"/>
            <a:srcRect l="67325" t="32150" r="1676" b="25850"/>
            <a:stretch>
              <a:fillRect/>
            </a:stretch>
          </p:blipFill>
          <p:spPr bwMode="auto">
            <a:xfrm rot="5400000">
              <a:off x="4644008" y="3645024"/>
              <a:ext cx="2808312" cy="3240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91683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92696"/>
            <a:ext cx="85689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Цель работы учителя-дефектолога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– компенсация дефекта и адаптация детей с ОВЗ в социальной, развивающей и бытовой сферах жизни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Главная задача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учителя-дефектолога ‒ определить индивидуальный маршрут развития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воспитания ребенка, оказать педагогическую, коррекционную и консультативную поддержку педагогам и родителям, воспитывающим детей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ОВЗ.  А в дальнейшем подготовить ребенка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обучению в школе.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75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96752"/>
            <a:ext cx="7776864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Направления работы учителя-дефектолога: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Диагностическое направление;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направление;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Консультативно-просветительское направление;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84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916832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формы работы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учителя-дефектолога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Лекотеки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4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9694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индивидуальных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коррекционно-развивающих занятий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Ib5wgHL3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628799"/>
            <a:ext cx="2448272" cy="232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OeG-9eG80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576" y="3933056"/>
            <a:ext cx="1865184" cy="248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ZP8kdy2JXI.jpg"/>
          <p:cNvPicPr>
            <a:picLocks noChangeAspect="1"/>
          </p:cNvPicPr>
          <p:nvPr/>
        </p:nvPicPr>
        <p:blipFill>
          <a:blip r:embed="rId4" cstate="print"/>
          <a:srcRect r="30509" b="36299"/>
          <a:stretch>
            <a:fillRect/>
          </a:stretch>
        </p:blipFill>
        <p:spPr>
          <a:xfrm>
            <a:off x="2667061" y="4005064"/>
            <a:ext cx="356112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OAqUmZWIFo.jpg"/>
          <p:cNvPicPr>
            <a:picLocks noChangeAspect="1"/>
          </p:cNvPicPr>
          <p:nvPr/>
        </p:nvPicPr>
        <p:blipFill>
          <a:blip r:embed="rId5" cstate="print"/>
          <a:srcRect t="5791" b="27613"/>
          <a:stretch>
            <a:fillRect/>
          </a:stretch>
        </p:blipFill>
        <p:spPr>
          <a:xfrm>
            <a:off x="467544" y="1628800"/>
            <a:ext cx="259228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оординаци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1556792"/>
            <a:ext cx="2736304" cy="231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развитие мелкой моторики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077072"/>
            <a:ext cx="2088232" cy="248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84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роведение фронтальных (подгрупповых) </a:t>
            </a:r>
          </a:p>
          <a:p>
            <a:pPr marL="342900" lvl="0" indent="-342900"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занятий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hZ2CWd6dSE.jpg"/>
          <p:cNvPicPr>
            <a:picLocks noChangeAspect="1"/>
          </p:cNvPicPr>
          <p:nvPr/>
        </p:nvPicPr>
        <p:blipFill>
          <a:blip r:embed="rId2" cstate="print"/>
          <a:srcRect b="28916"/>
          <a:stretch>
            <a:fillRect/>
          </a:stretch>
        </p:blipFill>
        <p:spPr>
          <a:xfrm>
            <a:off x="3707904" y="1628800"/>
            <a:ext cx="237626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pjZDTcGUrU.jpg"/>
          <p:cNvPicPr>
            <a:picLocks noChangeAspect="1"/>
          </p:cNvPicPr>
          <p:nvPr/>
        </p:nvPicPr>
        <p:blipFill>
          <a:blip r:embed="rId3" cstate="print"/>
          <a:srcRect t="16181" b="24487"/>
          <a:stretch>
            <a:fillRect/>
          </a:stretch>
        </p:blipFill>
        <p:spPr>
          <a:xfrm>
            <a:off x="4914546" y="4005064"/>
            <a:ext cx="318584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B181104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3260" r="5046" b="11236"/>
          <a:stretch>
            <a:fillRect/>
          </a:stretch>
        </p:blipFill>
        <p:spPr>
          <a:xfrm>
            <a:off x="6192688" y="1628800"/>
            <a:ext cx="284380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ACG25jFm0c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7193" r="3810" b="23971"/>
          <a:stretch>
            <a:fillRect/>
          </a:stretch>
        </p:blipFill>
        <p:spPr>
          <a:xfrm>
            <a:off x="107504" y="1628800"/>
            <a:ext cx="348398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анятия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933056"/>
            <a:ext cx="38164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84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1328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Традиционные приемы,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занятиях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1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08720"/>
            <a:ext cx="8352928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Занятие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включает в себя как познавательный материал, так и различные релаксационные упражнения, которые способствуют развитию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коммуникативных умений, обогащают эмоциональный опыт, формируют личностное развитие и корригируют нарушения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опорно-двигательного аппарата;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1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49359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Изложение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материала на занятии строятся вариативно по своей структуре.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одних случаях предъявляется готовая информация в форме практического объяснения, сопровождающегося показом,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демонстрацией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определенных действий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простой речевой инструкцией.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других случаях используется частичная инструкция, регламентирующая частичное выполнение действия, задания с последующими усложнениями. Используются варианты сопряженных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полусопряженных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действий с педагогом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1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215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12345</dc:creator>
  <cp:lastModifiedBy>Эльвира</cp:lastModifiedBy>
  <cp:revision>14</cp:revision>
  <dcterms:created xsi:type="dcterms:W3CDTF">2017-04-16T08:57:31Z</dcterms:created>
  <dcterms:modified xsi:type="dcterms:W3CDTF">2017-04-17T09:03:01Z</dcterms:modified>
</cp:coreProperties>
</file>